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4" r:id="rId2"/>
    <p:sldId id="332" r:id="rId3"/>
    <p:sldId id="333" r:id="rId4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5875" autoAdjust="0"/>
  </p:normalViewPr>
  <p:slideViewPr>
    <p:cSldViewPr snapToGrid="0">
      <p:cViewPr>
        <p:scale>
          <a:sx n="75" d="100"/>
          <a:sy n="75" d="100"/>
        </p:scale>
        <p:origin x="2010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70630-EC12-4E01-A137-7B74D9693ADF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7C612-EC89-4A7D-809F-4EFEE82F9A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1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11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3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461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88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75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555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10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71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71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28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87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5C714-3445-4839-9508-B84E4D4381A4}" type="datetimeFigureOut">
              <a:rPr lang="ru-RU" smtClean="0"/>
              <a:t>29.01.2025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D2982-DC7D-4E2F-ACDE-0BD852DD90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78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nternet.garant.ru/document/redirect/409026638/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89" y="657921"/>
            <a:ext cx="3361819" cy="3330860"/>
          </a:xfrm>
          <a:ln w="28575">
            <a:solidFill>
              <a:schemeClr val="accent1">
                <a:lumMod val="50000"/>
              </a:schemeClr>
            </a:solidFill>
            <a:prstDash val="dash"/>
          </a:ln>
        </p:spPr>
        <p:txBody>
          <a:bodyPr>
            <a:noAutofit/>
          </a:bodyPr>
          <a:lstStyle/>
          <a:p>
            <a:r>
              <a:rPr lang="ru-RU" sz="1400" b="1" u="sng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  <a:hlinkClick r:id="rId2"/>
              </a:rPr>
              <a:t>Постановление Правительства Российской Федерации от 30 апреля 2024 г. N 556 "Об утверждении перечня мероприятий по оценке качества образования и Правил проведения мероприятий по оценке качества образования«</a:t>
            </a:r>
            <a:r>
              <a:rPr lang="ru-RU" sz="1400" b="1" u="sng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: </a:t>
            </a:r>
          </a:p>
          <a:p>
            <a:r>
              <a:rPr lang="ru-RU" sz="1400" b="1" u="sng" dirty="0"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П.8. </a:t>
            </a:r>
            <a:r>
              <a:rPr lang="ru-RU" sz="1400" u="sng" dirty="0">
                <a:latin typeface="Cambria Math" panose="02040503050406030204" pitchFamily="18" charset="0"/>
                <a:ea typeface="Cambria Math" panose="02040503050406030204" pitchFamily="18" charset="0"/>
              </a:rPr>
              <a:t> Образовательные организации 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могут использовать мероприятия по оценке качества образования в качестве мероприятий текущего контроля успеваемости и промежуточной аттестации обучающихся, проводимых в рамках реализации образовательной программы.</a:t>
            </a:r>
          </a:p>
          <a:p>
            <a:endParaRPr lang="ru-RU" sz="1400" b="1" u="sng" dirty="0">
              <a:latin typeface="Cambria Math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8870" y="108646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ВПР – как обязательная процедура промежуточной аттестации. Критерии оценочных процедур (за четверти (триместры) и год)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51453" y="671691"/>
            <a:ext cx="837142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</a:t>
            </a:r>
            <a:r>
              <a:rPr lang="ru-RU" b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Дневник.ру</a:t>
            </a:r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 существует автоматический подсчет среднего и средневзвешенного балла. Но итоговую оценку выставляет учитель-предметник, только лишь ориентируясь на средний балл. 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Средний балл = сумма оценок / количество оценок</a:t>
            </a:r>
            <a:r>
              <a:rPr lang="ru-RU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algn="just"/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Мы рекомендуем использовать средневзвешенную систему оценки при подведении четверти: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Средневзвешенный балл = сумма оценок, умноженных на их вес / сумма весов этих оценок</a:t>
            </a:r>
            <a:r>
              <a:rPr lang="ru-RU" dirty="0"/>
              <a:t>.</a:t>
            </a:r>
          </a:p>
          <a:p>
            <a:pPr algn="just"/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За учебный год ОО проводят четвертные (триместровые) контрольные работы, которым присваивается коэффициент 10, подсчет оценки за четверть производится по средневзвешенной системе: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Четвертная (триместровая) оценка= (сумма оценок за четверть (триместр)*К+ ЧКР*К),  деленная на сумму К этих оценок, где  К-вес вида работы, ЧКР- четвертная контрольная работа.</a:t>
            </a:r>
          </a:p>
          <a:p>
            <a:pPr algn="just"/>
            <a:r>
              <a:rPr lang="ru-RU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 конце учебного года в 4-8-х и 10-х классах проводится промежуточная аттестация с использованием результатов ВПР по учебным предметам, обязательным к сдаче при прохождении ГИА-9 и ГИА-11, за исключением ИЗО, музыки, физической культуры и труда (технологии). По данным предметам проводится итоговая контрольная работа.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Годовая оценка=(средняя арифметическая четверных (триместровых) оценок + оценка за итоговую контрольную работу (ВПР)/2</a:t>
            </a:r>
          </a:p>
          <a:p>
            <a:pPr algn="just"/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87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8870" y="108646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ВПР – как обязательная процедура промежуточной аттестации. Критерии оценочных процедур (за четверти (триместры) и год)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32679" y="495667"/>
            <a:ext cx="3731398" cy="4185761"/>
          </a:xfrm>
          <a:prstGeom prst="rect">
            <a:avLst/>
          </a:prstGeom>
          <a:ln w="28575"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Весовой коэффициент видов учебной деятельности (форм текущего контроля и промежуточной аттестации) программируется в электронном журнале/дневнике. В электронном журнале/дневнике автоматически отражается средневзвешенный балл за выбранный учебный период. Коэффициент автоматически выставляется в электронном дневнике за работу, за которую ребенок получил оценку. Это может быть домашнее задание, контрольная или лабораторная работа, доклад и так далее. Чем более значима работа, тем выше вес оценки. Например, за домашнее задание -1 вес, четвертную (триместровую) контрольную — 10. </a:t>
            </a:r>
          </a:p>
          <a:p>
            <a:r>
              <a:rPr lang="ru-RU" sz="1400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Средним баллом для округления четвертной оценки считают 0,7.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37299" y="747252"/>
            <a:ext cx="8165055" cy="2031325"/>
          </a:xfrm>
          <a:prstGeom prst="rect">
            <a:avLst/>
          </a:prstGeom>
          <a:ln w="2857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Пример подсчета: </a:t>
            </a:r>
          </a:p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«5» поставлено за работу на уроке; «5» поставлено за домашнюю работу; «4» поставлено за контрольную работу. </a:t>
            </a:r>
          </a:p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Вес работ: тематическая контрольная работа = 3 баллов, работа на уроке = 3 балл, домашняя работа = 1 балл. </a:t>
            </a:r>
          </a:p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Средневзвешенный балл = (</a:t>
            </a:r>
            <a:r>
              <a:rPr lang="ru-RU" sz="1400">
                <a:latin typeface="Cambria Math" panose="02040503050406030204" pitchFamily="18" charset="0"/>
                <a:ea typeface="Cambria Math" panose="02040503050406030204" pitchFamily="18" charset="0"/>
              </a:rPr>
              <a:t>5*3+5*1+4*5)/(3+1+5)=4,4 </a:t>
            </a:r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⋍ 4.</a:t>
            </a:r>
          </a:p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Средний балл при таких же условиях = (5 + 5 +4)/3=4,67 ⋍ 5.</a:t>
            </a:r>
          </a:p>
          <a:p>
            <a:r>
              <a:rPr lang="ru-RU" sz="1400" dirty="0">
                <a:latin typeface="Cambria Math" panose="02040503050406030204" pitchFamily="18" charset="0"/>
                <a:ea typeface="Cambria Math" panose="02040503050406030204" pitchFamily="18" charset="0"/>
              </a:rPr>
              <a:t>Средневзвешенный балл показал, что обучающийся знает материал на 4; а не на 5 ровно, повысив его шансы получить «5» в четверти.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1417"/>
              </p:ext>
            </p:extLst>
          </p:nvPr>
        </p:nvGraphicFramePr>
        <p:xfrm>
          <a:off x="3864077" y="3167430"/>
          <a:ext cx="8238277" cy="36707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06895">
                  <a:extLst>
                    <a:ext uri="{9D8B030D-6E8A-4147-A177-3AD203B41FA5}">
                      <a16:colId xmlns:a16="http://schemas.microsoft.com/office/drawing/2014/main" val="2743016253"/>
                    </a:ext>
                  </a:extLst>
                </a:gridCol>
                <a:gridCol w="2331382">
                  <a:extLst>
                    <a:ext uri="{9D8B030D-6E8A-4147-A177-3AD203B41FA5}">
                      <a16:colId xmlns:a16="http://schemas.microsoft.com/office/drawing/2014/main" val="3175107629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Вид учебной работы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Вес отметки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74103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Работа на уроке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19028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Домашняя работа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820786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Тематическая контрольная работа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663203"/>
                  </a:ext>
                </a:extLst>
              </a:tr>
              <a:tr h="31790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Четвертная (триместровая)</a:t>
                      </a:r>
                      <a:r>
                        <a:rPr lang="ru-RU" sz="14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контрольная работа </a:t>
                      </a:r>
                      <a:endParaRPr lang="ru-RU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40561"/>
                  </a:ext>
                </a:extLst>
              </a:tr>
              <a:tr h="28828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Диктант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825867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Сочинение классное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346482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Диагностическая</a:t>
                      </a:r>
                      <a:r>
                        <a:rPr lang="ru-RU" sz="14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работа</a:t>
                      </a:r>
                      <a:endParaRPr lang="ru-RU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202684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Практическая работа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618169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Техника чтения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882182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Устный ответ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6982326"/>
                  </a:ext>
                </a:extLst>
              </a:tr>
              <a:tr h="295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-------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500136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175632"/>
              </p:ext>
            </p:extLst>
          </p:nvPr>
        </p:nvGraphicFramePr>
        <p:xfrm>
          <a:off x="630685" y="4878271"/>
          <a:ext cx="231690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1828">
                  <a:extLst>
                    <a:ext uri="{9D8B030D-6E8A-4147-A177-3AD203B41FA5}">
                      <a16:colId xmlns:a16="http://schemas.microsoft.com/office/drawing/2014/main" val="3960252283"/>
                    </a:ext>
                  </a:extLst>
                </a:gridCol>
                <a:gridCol w="915081">
                  <a:extLst>
                    <a:ext uri="{9D8B030D-6E8A-4147-A177-3AD203B41FA5}">
                      <a16:colId xmlns:a16="http://schemas.microsoft.com/office/drawing/2014/main" val="183414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балл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оценка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102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0-2,6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«2»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286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2,7-3,6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«3»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113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3,7-4,6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«4»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026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4,7-5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«5»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638862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944626" y="2798097"/>
            <a:ext cx="4524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Примеры видов учебной работы и их вес </a:t>
            </a:r>
          </a:p>
        </p:txBody>
      </p:sp>
    </p:spTree>
    <p:extLst>
      <p:ext uri="{BB962C8B-B14F-4D97-AF65-F5344CB8AC3E}">
        <p14:creationId xmlns:p14="http://schemas.microsoft.com/office/powerpoint/2010/main" val="479984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28870" y="226633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ВПР – как обязательная процедура промежуточной аттестации. Критерии оценочных процедур (за четверти (триместры) и год)</a:t>
            </a:r>
            <a:br>
              <a:rPr lang="ru-RU" sz="2000" b="1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endParaRPr lang="ru-RU" sz="2000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21644" y="856268"/>
            <a:ext cx="5456885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Расчет в  электронном журнале </a:t>
            </a:r>
            <a:r>
              <a:rPr lang="ru-RU" sz="2000" b="1" dirty="0" err="1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j-cs"/>
              </a:rPr>
              <a:t>Дневник.ру</a:t>
            </a:r>
            <a:endParaRPr lang="ru-RU" sz="2000" b="1" dirty="0">
              <a:solidFill>
                <a:srgbClr val="FF0000"/>
              </a:solidFill>
              <a:latin typeface="Cambria Math" panose="02040503050406030204" pitchFamily="18" charset="0"/>
              <a:ea typeface="Cambria Math" panose="02040503050406030204" pitchFamily="18" charset="0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19278" y="1884456"/>
            <a:ext cx="4201791" cy="369332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/>
              <a:t>=(D6*3+F6*3+I6*3+J6*3+K6</a:t>
            </a:r>
            <a:r>
              <a:rPr lang="ru-RU" b="1" dirty="0"/>
              <a:t> (ЧКР)</a:t>
            </a:r>
            <a:r>
              <a:rPr lang="en-US" b="1" dirty="0"/>
              <a:t>*10)/22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467765" y="1422791"/>
            <a:ext cx="3075305" cy="92333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b="1" dirty="0"/>
              <a:t>=СРЗНАЧ(</a:t>
            </a:r>
            <a:r>
              <a:rPr lang="en-US" b="1" dirty="0"/>
              <a:t>M6</a:t>
            </a:r>
            <a:r>
              <a:rPr lang="en-US" sz="1400" b="1" dirty="0"/>
              <a:t>(</a:t>
            </a:r>
            <a:r>
              <a:rPr lang="ru-RU" sz="1400" b="1" dirty="0"/>
              <a:t>оценка за четверть)</a:t>
            </a:r>
            <a:r>
              <a:rPr lang="en-US" sz="1400" b="1" dirty="0"/>
              <a:t>:</a:t>
            </a:r>
            <a:r>
              <a:rPr lang="en-US" b="1" dirty="0"/>
              <a:t>N6</a:t>
            </a:r>
            <a:r>
              <a:rPr lang="ru-RU" b="1" dirty="0"/>
              <a:t> (оценка за ГКР(ВПР)</a:t>
            </a:r>
            <a:r>
              <a:rPr lang="en-US" b="1" dirty="0"/>
              <a:t>)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2860322"/>
            <a:ext cx="12172950" cy="2457450"/>
          </a:xfrm>
          <a:prstGeom prst="rect">
            <a:avLst/>
          </a:prstGeom>
        </p:spPr>
      </p:pic>
      <p:cxnSp>
        <p:nvCxnSpPr>
          <p:cNvPr id="8" name="Прямая со стрелкой 7"/>
          <p:cNvCxnSpPr/>
          <p:nvPr/>
        </p:nvCxnSpPr>
        <p:spPr>
          <a:xfrm>
            <a:off x="6634137" y="2253788"/>
            <a:ext cx="995695" cy="128582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0068232" y="2346679"/>
            <a:ext cx="1091381" cy="137974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76635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633</Words>
  <Application>Microsoft Office PowerPoint</Application>
  <PresentationFormat>Широкоэкранный</PresentationFormat>
  <Paragraphs>58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Тема Office</vt:lpstr>
      <vt:lpstr>ВПР – как обязательная процедура промежуточной аттестации. Критерии оценочных процедур (за четверти (триместры) и год)</vt:lpstr>
      <vt:lpstr>ВПР – как обязательная процедура промежуточной аттестации. Критерии оценочных процедур (за четверти (триместры) и год)</vt:lpstr>
      <vt:lpstr>ВПР – как обязательная процедура промежуточной аттестации. Критерии оценочных процедур (за четверти (триместры) и год)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мотивирующего мониторинга</dc:title>
  <dc:creator>PC</dc:creator>
  <cp:lastModifiedBy>ibragim</cp:lastModifiedBy>
  <cp:revision>156</cp:revision>
  <cp:lastPrinted>2025-01-24T05:55:09Z</cp:lastPrinted>
  <dcterms:created xsi:type="dcterms:W3CDTF">2025-01-13T06:18:31Z</dcterms:created>
  <dcterms:modified xsi:type="dcterms:W3CDTF">2025-01-29T08:59:07Z</dcterms:modified>
</cp:coreProperties>
</file>